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8" r:id="rId4"/>
    <p:sldId id="258" r:id="rId5"/>
    <p:sldId id="336" r:id="rId6"/>
    <p:sldId id="266" r:id="rId7"/>
    <p:sldId id="260" r:id="rId8"/>
    <p:sldId id="334" r:id="rId9"/>
    <p:sldId id="313" r:id="rId10"/>
    <p:sldId id="261" r:id="rId11"/>
    <p:sldId id="314" r:id="rId12"/>
    <p:sldId id="315" r:id="rId13"/>
    <p:sldId id="302" r:id="rId14"/>
    <p:sldId id="311" r:id="rId15"/>
    <p:sldId id="335" r:id="rId16"/>
    <p:sldId id="316" r:id="rId17"/>
    <p:sldId id="317" r:id="rId18"/>
    <p:sldId id="267" r:id="rId19"/>
    <p:sldId id="264" r:id="rId20"/>
    <p:sldId id="318" r:id="rId21"/>
    <p:sldId id="275" r:id="rId22"/>
    <p:sldId id="276" r:id="rId23"/>
    <p:sldId id="280" r:id="rId24"/>
    <p:sldId id="327" r:id="rId25"/>
    <p:sldId id="297" r:id="rId26"/>
    <p:sldId id="298" r:id="rId27"/>
    <p:sldId id="299" r:id="rId28"/>
    <p:sldId id="300" r:id="rId29"/>
    <p:sldId id="333" r:id="rId30"/>
    <p:sldId id="338" r:id="rId31"/>
    <p:sldId id="319" r:id="rId32"/>
    <p:sldId id="320" r:id="rId33"/>
    <p:sldId id="339" r:id="rId34"/>
    <p:sldId id="331" r:id="rId35"/>
    <p:sldId id="329" r:id="rId36"/>
    <p:sldId id="332" r:id="rId37"/>
    <p:sldId id="340" r:id="rId38"/>
    <p:sldId id="294" r:id="rId39"/>
    <p:sldId id="342" r:id="rId40"/>
    <p:sldId id="322" r:id="rId41"/>
    <p:sldId id="323" r:id="rId42"/>
    <p:sldId id="324" r:id="rId43"/>
    <p:sldId id="325" r:id="rId44"/>
    <p:sldId id="326" r:id="rId45"/>
    <p:sldId id="328" r:id="rId46"/>
    <p:sldId id="295" r:id="rId47"/>
    <p:sldId id="290" r:id="rId48"/>
    <p:sldId id="337" r:id="rId49"/>
    <p:sldId id="296" r:id="rId50"/>
  </p:sldIdLst>
  <p:sldSz cx="12192000" cy="6858000"/>
  <p:notesSz cx="6858000" cy="9144000"/>
  <p:embeddedFontLst>
    <p:embeddedFont>
      <p:font typeface="맑은 고딕" panose="020B0503020000020004" pitchFamily="50" charset="-127"/>
      <p:regular r:id="rId52"/>
      <p:bold r:id="rId53"/>
    </p:embeddedFont>
    <p:embeddedFont>
      <p:font typeface="강원교육모두 Light" panose="02020603020101020101" pitchFamily="18" charset="-127"/>
      <p:regular r:id="rId54"/>
    </p:embeddedFont>
    <p:embeddedFont>
      <p:font typeface="강원교육모두 Bold" panose="02020603020101020101" pitchFamily="18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944"/>
    <a:srgbClr val="007A37"/>
    <a:srgbClr val="FFFFFF"/>
    <a:srgbClr val="FFE7E7"/>
    <a:srgbClr val="D47D93"/>
    <a:srgbClr val="9A1D2E"/>
    <a:srgbClr val="F9C7D2"/>
    <a:srgbClr val="FD8D8D"/>
    <a:srgbClr val="D91833"/>
    <a:srgbClr val="60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6" y="264"/>
      </p:cViewPr>
      <p:guideLst>
        <p:guide orient="horz" pos="204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kovo.co.kr/redsparks/ticket/ticket-buy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icket_ticket_buy.html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kovo.co.kr/redsparks/stats/player-record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stats_player_record.html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sooparkle.dothome.co.kr/redsparks_club_map.html" TargetMode="External"/><Relationship Id="rId3" Type="http://schemas.microsoft.com/office/2007/relationships/media" Target="../media/media3.mp4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5.png"/><Relationship Id="rId4" Type="http://schemas.openxmlformats.org/officeDocument/2006/relationships/video" Target="../media/media3.mp4"/><Relationship Id="rId9" Type="http://schemas.openxmlformats.org/officeDocument/2006/relationships/hyperlink" Target="https://kovo.co.kr/redsparks/club/map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p4"/><Relationship Id="rId7" Type="http://schemas.openxmlformats.org/officeDocument/2006/relationships/image" Target="../media/image6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8.png"/><Relationship Id="rId11" Type="http://schemas.openxmlformats.org/officeDocument/2006/relationships/hyperlink" Target="https://kovo.co.kr/redsparks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sooparkle.dothome.co.kr/" TargetMode="External"/><Relationship Id="rId4" Type="http://schemas.openxmlformats.org/officeDocument/2006/relationships/video" Target="../media/media5.mp4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oparkle.dothome.co.kr/redsparks_stats_player_record.html" TargetMode="External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hyperlink" Target="https://kovo.co.kr/KOVO/log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hyperlink" Target="http://sooparkle.dothome.co.k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vo.co.kr/redsparks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hyperlink" Target="https://kovo.co.kr/redspark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hyperlink" Target="https://kovo.co.kr/redsparks/team/support-staf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oparkle.dothome.co.kr/redsparks_team_support_staff.htm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0" Type="http://schemas.openxmlformats.org/officeDocument/2006/relationships/hyperlink" Target="https://kovo.co.kr/redsparks/team/player" TargetMode="External"/><Relationship Id="rId4" Type="http://schemas.openxmlformats.org/officeDocument/2006/relationships/image" Target="../media/image83.png"/><Relationship Id="rId9" Type="http://schemas.openxmlformats.org/officeDocument/2006/relationships/hyperlink" Target="http://sooparkle.dothome.co.kr/redsparks_team_player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hyperlink" Target="https://kovo.co.kr/redsparks/media/sns" TargetMode="External"/><Relationship Id="rId4" Type="http://schemas.openxmlformats.org/officeDocument/2006/relationships/hyperlink" Target="http://sooparkle.dothome.co.kr/redsparks_media_sns.html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sooparkle.dothome.co.kr/index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486866"/>
            <a:ext cx="12192000" cy="1362075"/>
            <a:chOff x="0" y="2486866"/>
            <a:chExt cx="12192000" cy="13620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86866"/>
              <a:ext cx="12192000" cy="1362075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54199" y="2492646"/>
              <a:ext cx="5104939" cy="1356295"/>
              <a:chOff x="7632052" y="5092726"/>
              <a:chExt cx="5104939" cy="13562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2052" y="5092726"/>
                <a:ext cx="1576868" cy="13562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999546" y="5540040"/>
                <a:ext cx="3737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1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조  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</a:t>
                </a:r>
                <a:r>
                  <a:rPr lang="ko-KR" altLang="en-US" sz="2400" dirty="0" err="1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임수한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 장보은 고소현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697799" y="6004837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18" y="2581836"/>
            <a:ext cx="1485079" cy="1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약점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0" name="TextBox 9"/>
            <p:cNvSpPr txBox="1"/>
            <p:nvPr/>
          </p:nvSpPr>
          <p:spPr>
            <a:xfrm>
              <a:off x="1289131" y="4872840"/>
              <a:ext cx="50034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정보가 많아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강조해야 할 부분을 확인하기 어렵다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사이트가 무거워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로딩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오래 걸린다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통합사이트에 들어가 있어 다른 팀들과의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구성이 똑같아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아쉽다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634051"/>
            <a:ext cx="4613664" cy="220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605598"/>
            <a:ext cx="4041861" cy="2142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20264"/>
            <a:ext cx="4613664" cy="220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5142" y="4211122"/>
            <a:ext cx="229205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W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pic>
        <p:nvPicPr>
          <p:cNvPr id="11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6" y="1605598"/>
            <a:ext cx="2758836" cy="2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5114888"/>
              <a:ext cx="50034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정관장만의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TONE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조절하여 제공할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정관장만을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위한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컨텐츠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를 추가할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기회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3413659"/>
            <a:ext cx="4346998" cy="2552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64" y="1183585"/>
            <a:ext cx="3369796" cy="275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55" y="943145"/>
            <a:ext cx="4453398" cy="230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0377" y="4211122"/>
            <a:ext cx="19468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O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위협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26987" y="4211122"/>
            <a:ext cx="15549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30000"/>
                  </a:srgbClr>
                </a:solidFill>
              </a:rPr>
              <a:t>T</a:t>
            </a:r>
            <a:endParaRPr lang="ko-KR" altLang="en-US" sz="16600" b="1" dirty="0">
              <a:solidFill>
                <a:srgbClr val="D91833">
                  <a:alpha val="30000"/>
                </a:srgb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289131" y="4995951"/>
              <a:ext cx="517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경쟁사 네이버 스포츠가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압도적인 인지도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와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접근성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가지고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굿즈를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사고 싶을 때 통합 페이지에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있다보니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팀 사이트가 아닌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코보페이지로 가서 가입을 해야하는 불편함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3" y="609600"/>
            <a:ext cx="4050312" cy="3792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6" y="1361864"/>
            <a:ext cx="5561705" cy="2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2052735"/>
            <a:ext cx="12192000" cy="2519265"/>
            <a:chOff x="0" y="2052735"/>
            <a:chExt cx="12192000" cy="2519265"/>
          </a:xfrm>
        </p:grpSpPr>
        <p:sp>
          <p:nvSpPr>
            <p:cNvPr id="2" name="직사각형 1"/>
            <p:cNvSpPr/>
            <p:nvPr/>
          </p:nvSpPr>
          <p:spPr>
            <a:xfrm>
              <a:off x="0" y="2052735"/>
              <a:ext cx="12192000" cy="25192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25806" y="2518283"/>
              <a:ext cx="344699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chemeClr val="bg1"/>
                  </a:solidFill>
                </a:rPr>
                <a:t>네이버 스포츠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33060" y="2561263"/>
              <a:ext cx="1240971" cy="1446550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bg1"/>
                  </a:solidFill>
                </a:rPr>
                <a:t>N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417748"/>
            <a:ext cx="5164133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/>
                </a:solidFill>
              </a:rPr>
              <a:t>경쟁사 </a:t>
            </a:r>
            <a:r>
              <a:rPr lang="en-US" altLang="ko-KR" sz="2800" dirty="0">
                <a:solidFill>
                  <a:srgbClr val="00B050"/>
                </a:solidFill>
              </a:rPr>
              <a:t>: </a:t>
            </a:r>
            <a:r>
              <a:rPr lang="ko-KR" altLang="en-US" sz="2800" dirty="0">
                <a:solidFill>
                  <a:srgbClr val="00B050"/>
                </a:solidFill>
              </a:rPr>
              <a:t>네이버 스포츠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0B050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00B050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806" y="1772730"/>
            <a:ext cx="35353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>
                <a:solidFill>
                  <a:srgbClr val="00B0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en-US" altLang="ko-KR" sz="2000" dirty="0">
              <a:solidFill>
                <a:srgbClr val="00B0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: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스포츠 소식을 중계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    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상과 함께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팬들이 모여 응원하</a:t>
            </a:r>
            <a:endParaRPr lang="en-US" altLang="ko-KR" sz="2000" dirty="0">
              <a:solidFill>
                <a:srgbClr val="007A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</a:t>
            </a:r>
            <a:r>
              <a:rPr lang="ko-KR" altLang="en-US" sz="2000" dirty="0">
                <a:solidFill>
                  <a:srgbClr val="007A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는 커뮤니티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공식 홈에서 스포츠 사이트에 가면 각 운동 사이트 중 하나에 </a:t>
            </a:r>
            <a:r>
              <a:rPr lang="ko-KR" altLang="en-US" sz="2000" dirty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있다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1772730"/>
            <a:ext cx="6962204" cy="38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244" y="2467618"/>
              <a:ext cx="1818340" cy="15639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8" descr="https://lh7-us.googleusercontent.com/XzuWVqp9ddldvdB15hr3jih15nCykCsMJgMlYOzjVM5oF4M9rMQsRjeZxDvqFXsB8B_Ey5eDnEE2n_NiZISmUnItaUmqh6mZcEXP39MRlSG9WbvPY7aEI2j4dskNPXZ8jBLkRvvyk4IS1Bd0oZU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63" y="2765218"/>
              <a:ext cx="1094295" cy="109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9813" y="2468476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VS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07" y="1650008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87" y="1553291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5578" y="5668915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5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향상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82944"/>
                </a:solidFill>
              </a:rPr>
              <a:t>비교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82944"/>
                </a:solidFill>
              </a:rPr>
              <a:t>비교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>
                <a:solidFill>
                  <a:srgbClr val="D82944">
                    <a:alpha val="60000"/>
                  </a:srgbClr>
                </a:solidFill>
              </a:rPr>
              <a:t>2</a:t>
            </a:r>
            <a:endParaRPr lang="ko-KR" altLang="en-US" dirty="0">
              <a:solidFill>
                <a:srgbClr val="D82944">
                  <a:alpha val="60000"/>
                </a:srgbClr>
              </a:solidFill>
            </a:endParaRPr>
          </a:p>
        </p:txBody>
      </p:sp>
      <p:pic>
        <p:nvPicPr>
          <p:cNvPr id="11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2" y="1501217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1" y="1501217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1332875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55" y="3225479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9" y="3301679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22733" y="3813667"/>
            <a:ext cx="33871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82944">
                    <a:alpha val="30000"/>
                  </a:srgbClr>
                </a:solidFill>
              </a:rPr>
              <a:t>V</a:t>
            </a:r>
            <a:r>
              <a:rPr lang="en-US" altLang="ko-KR" sz="19900" b="1" dirty="0">
                <a:solidFill>
                  <a:srgbClr val="00B050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00B050">
                  <a:alpha val="30000"/>
                </a:srgb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8" y="1429875"/>
            <a:ext cx="1139349" cy="9799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3907" y="5719451"/>
            <a:ext cx="720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영상들은 모두 자사 영상들을 사용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8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레드스파크스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유튜브 자료 사용</a:t>
            </a:r>
          </a:p>
        </p:txBody>
      </p:sp>
    </p:spTree>
    <p:extLst>
      <p:ext uri="{BB962C8B-B14F-4D97-AF65-F5344CB8AC3E}">
        <p14:creationId xmlns:p14="http://schemas.microsoft.com/office/powerpoint/2010/main" val="44646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167" y="3380617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D91833"/>
                </a:solidFill>
              </a:rPr>
              <a:t>디자인 방향성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72159" y="4916425"/>
            <a:ext cx="18174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3173" y="4935405"/>
            <a:ext cx="181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>
                <a:solidFill>
                  <a:schemeClr val="tx1"/>
                </a:solidFill>
              </a:rPr>
              <a:t>페르소나</a:t>
            </a:r>
            <a:r>
              <a:rPr lang="ko-KR" altLang="en-US" sz="3200"/>
              <a:t> </a:t>
            </a:r>
            <a:endParaRPr lang="en-US" altLang="ko-K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3193328"/>
            <a:ext cx="2292641" cy="22926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수출하는 업무를 담당하고 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담당하고 있어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우연히 한국의 배구를 보고 한국 리그에서 뛰고 있는 자국 선수를 응원하면서 같이 상품을 팔 수 있는 아이디어가 생각 나 관심 깊게 배구를 보고 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605372" y="92699"/>
            <a:ext cx="2986886" cy="2873366"/>
            <a:chOff x="3064041" y="89647"/>
            <a:chExt cx="3185999" cy="3009676"/>
          </a:xfrm>
        </p:grpSpPr>
        <p:sp>
          <p:nvSpPr>
            <p:cNvPr id="12" name="TextBox 11"/>
            <p:cNvSpPr txBox="1"/>
            <p:nvPr/>
          </p:nvSpPr>
          <p:spPr>
            <a:xfrm>
              <a:off x="3527486" y="646886"/>
              <a:ext cx="225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자주 사용하는 웹 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/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앱</a:t>
              </a:r>
            </a:p>
          </p:txBody>
        </p:sp>
        <p:pic>
          <p:nvPicPr>
            <p:cNvPr id="2050" name="Picture 2" descr="File:TikTok logo.sv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764" y="1932362"/>
              <a:ext cx="1190626" cy="34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7-us.googleusercontent.com/Mn_McDe8ymqzGC3gmmRjZXu5Xrkkiy7pfopd_PmD9OhKKhZsOGRlIXmceXN_EPH98E1ZI2OYgaYYLKMom-S05D9NW4hmN85ivNjNZ01GWMDnW-EJZJ125Gn6um2aan_l2i1DBE0iQyp4AMef-64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003" y="1232051"/>
              <a:ext cx="616065" cy="42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파일:Instagram logo 2016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552" y="1847539"/>
              <a:ext cx="478490" cy="47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형 설명선 14"/>
            <p:cNvSpPr/>
            <p:nvPr/>
          </p:nvSpPr>
          <p:spPr>
            <a:xfrm>
              <a:off x="3064041" y="89647"/>
              <a:ext cx="3185999" cy="3009676"/>
            </a:xfrm>
            <a:prstGeom prst="wedgeEllipseCallout">
              <a:avLst>
                <a:gd name="adj1" fmla="val 22127"/>
                <a:gd name="adj2" fmla="val 52126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653753" y="2164670"/>
              <a:ext cx="3593317" cy="73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/>
                <a:t>: </a:t>
              </a:r>
              <a:r>
                <a:rPr lang="ko-KR" altLang="en-US" dirty="0" err="1"/>
                <a:t>띠따이</a:t>
              </a:r>
              <a:r>
                <a:rPr lang="en-US" altLang="ko-KR" dirty="0"/>
                <a:t>	</a:t>
              </a:r>
              <a:r>
                <a:rPr lang="ko-KR" altLang="en-US" dirty="0"/>
                <a:t>나이 </a:t>
              </a:r>
              <a:r>
                <a:rPr lang="en-US" altLang="ko-KR" dirty="0"/>
                <a:t>: 28</a:t>
              </a:r>
            </a:p>
            <a:p>
              <a:r>
                <a:rPr lang="ko-KR" altLang="en-US" dirty="0"/>
                <a:t>국적 </a:t>
              </a:r>
              <a:r>
                <a:rPr lang="en-US" altLang="ko-KR" dirty="0"/>
                <a:t>: </a:t>
              </a:r>
              <a:r>
                <a:rPr lang="ko-KR" altLang="en-US" dirty="0"/>
                <a:t>인도네시아</a:t>
              </a:r>
              <a:r>
                <a:rPr lang="en-US" altLang="ko-KR" dirty="0"/>
                <a:t>	</a:t>
              </a:r>
              <a:r>
                <a:rPr lang="ko-KR" altLang="en-US" dirty="0"/>
                <a:t>직업 </a:t>
              </a:r>
              <a:r>
                <a:rPr lang="en-US" altLang="ko-KR" dirty="0"/>
                <a:t>: </a:t>
              </a:r>
              <a:r>
                <a:rPr lang="ko-KR" altLang="en-US" dirty="0" err="1"/>
                <a:t>마케터</a:t>
              </a:r>
              <a:endParaRPr lang="en-US" altLang="ko-KR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53" y="3201847"/>
              <a:ext cx="4446445" cy="204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정관장 홈페이지에서 메가 선수 영상 및 다른 선수들 정보 수집   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ex.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이벤트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타 팀 콘텐츠 정보 수집</a:t>
              </a: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7335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레이아웃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2" y="2940608"/>
            <a:ext cx="2557562" cy="255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6576" y="464447"/>
            <a:ext cx="2066578" cy="66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>
                <a:solidFill>
                  <a:schemeClr val="tx1"/>
                </a:solidFill>
              </a:rPr>
              <a:t>페르소나</a:t>
            </a:r>
            <a:r>
              <a:rPr lang="ko-KR" altLang="en-US" sz="3200"/>
              <a:t> </a:t>
            </a:r>
            <a:endParaRPr lang="en-US" altLang="ko-K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30393" y="5842103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786477" y="5842105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2561" y="5842104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98645" y="5842103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172365" y="225957"/>
            <a:ext cx="4863894" cy="3144773"/>
          </a:xfrm>
          <a:prstGeom prst="wedgeRoundRectCallout">
            <a:avLst>
              <a:gd name="adj1" fmla="val -40373"/>
              <a:gd name="adj2" fmla="val 72427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배구 동아리를 하였고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하면서 즐거운 학창 시절을 보냈습니다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  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됐고 연고지의 프로배구팀인 </a:t>
            </a:r>
            <a:r>
              <a:rPr lang="ko-KR" altLang="en-US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있습니다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많으며 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성향입니다</a:t>
            </a:r>
            <a:r>
              <a:rPr lang="en-US" altLang="ko-KR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81761" y="2761860"/>
            <a:ext cx="4128981" cy="2792985"/>
            <a:chOff x="372535" y="1864876"/>
            <a:chExt cx="4793939" cy="3527088"/>
          </a:xfrm>
        </p:grpSpPr>
        <p:sp>
          <p:nvSpPr>
            <p:cNvPr id="7" name="TextBox 6"/>
            <p:cNvSpPr txBox="1"/>
            <p:nvPr/>
          </p:nvSpPr>
          <p:spPr>
            <a:xfrm>
              <a:off x="886723" y="2311779"/>
              <a:ext cx="3593317" cy="81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이름 </a:t>
              </a:r>
              <a:r>
                <a:rPr lang="en-US" altLang="ko-KR" dirty="0"/>
                <a:t>: </a:t>
              </a:r>
              <a:r>
                <a:rPr lang="ko-KR" altLang="en-US" dirty="0"/>
                <a:t>백종원</a:t>
              </a:r>
              <a:r>
                <a:rPr lang="en-US" altLang="ko-KR" dirty="0"/>
                <a:t>	</a:t>
              </a:r>
              <a:r>
                <a:rPr lang="ko-KR" altLang="en-US" dirty="0"/>
                <a:t>나이 </a:t>
              </a:r>
              <a:r>
                <a:rPr lang="en-US" altLang="ko-KR" dirty="0"/>
                <a:t>: 32</a:t>
              </a:r>
            </a:p>
            <a:p>
              <a:r>
                <a:rPr lang="ko-KR" altLang="en-US" dirty="0"/>
                <a:t>국적 </a:t>
              </a:r>
              <a:r>
                <a:rPr lang="en-US" altLang="ko-KR" dirty="0"/>
                <a:t>: </a:t>
              </a:r>
              <a:r>
                <a:rPr lang="ko-KR" altLang="en-US" dirty="0"/>
                <a:t>한국</a:t>
              </a:r>
              <a:r>
                <a:rPr lang="en-US" altLang="ko-KR" dirty="0"/>
                <a:t>		</a:t>
              </a:r>
              <a:r>
                <a:rPr lang="ko-KR" altLang="en-US" dirty="0"/>
                <a:t>직업 </a:t>
              </a:r>
              <a:r>
                <a:rPr lang="en-US" altLang="ko-KR" dirty="0"/>
                <a:t>: </a:t>
              </a:r>
              <a:r>
                <a:rPr lang="ko-KR" altLang="en-US" dirty="0"/>
                <a:t>교사</a:t>
              </a:r>
              <a:endParaRPr lang="en-US" altLang="ko-KR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6723" y="3358446"/>
              <a:ext cx="3878921" cy="157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서비스 사용 배경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홈경기 배구 경기 정보</a:t>
              </a:r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Blip>
                  <a:blip r:embed="rId3"/>
                </a:buBlip>
              </a:pP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티켓 구매</a:t>
              </a: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2535" y="1864876"/>
              <a:ext cx="4793939" cy="3527088"/>
            </a:xfrm>
            <a:prstGeom prst="wedgeRoundRectCallout">
              <a:avLst>
                <a:gd name="adj1" fmla="val 57451"/>
                <a:gd name="adj2" fmla="val 21425"/>
                <a:gd name="adj3" fmla="val 16667"/>
              </a:avLst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05372" y="92699"/>
            <a:ext cx="2986886" cy="2873366"/>
            <a:chOff x="3605372" y="92699"/>
            <a:chExt cx="2986886" cy="2873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3605372" y="92699"/>
              <a:ext cx="2986886" cy="2873366"/>
              <a:chOff x="3064041" y="89647"/>
              <a:chExt cx="3185999" cy="30096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27487" y="843873"/>
                <a:ext cx="2259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자주 사용하는 웹 </a:t>
                </a:r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/ </a:t>
                </a:r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앱</a:t>
                </a:r>
              </a:p>
            </p:txBody>
          </p:sp>
          <p:pic>
            <p:nvPicPr>
              <p:cNvPr id="2052" name="Picture 4" descr="https://lh7-us.googleusercontent.com/Mn_McDe8ymqzGC3gmmRjZXu5Xrkkiy7pfopd_PmD9OhKKhZsOGRlIXmceXN_EPH98E1ZI2OYgaYYLKMom-S05D9NW4hmN85ivNjNZ01GWMDnW-EJZJ125Gn6um2aan_l2i1DBE0iQyp4AMef-64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5675" y="1604235"/>
                <a:ext cx="616065" cy="42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형 설명선 14"/>
              <p:cNvSpPr/>
              <p:nvPr/>
            </p:nvSpPr>
            <p:spPr>
              <a:xfrm>
                <a:off x="3064041" y="89647"/>
                <a:ext cx="3185999" cy="3009676"/>
              </a:xfrm>
              <a:prstGeom prst="wedgeEllipseCallout">
                <a:avLst>
                  <a:gd name="adj1" fmla="val 22127"/>
                  <a:gd name="adj2" fmla="val 52126"/>
                </a:avLst>
              </a:prstGeom>
              <a:noFill/>
              <a:ln w="63500">
                <a:solidFill>
                  <a:srgbClr val="D829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Picture 2" descr="https://lh7-us.googleusercontent.com/p9CtSN3xVg0imofuUYhY8zEd0LlfI6l-sAgibT2n2nWfRFvrW3QhDPgrmmT_PzhTjQuCKfR8fNQt6qSonHWx3hQBbs6EZ8W_gTg93xL1VTEs7B-kIAwnen-nj39YF5ZW3Epo5H2IqtSm6HqSw3g=s20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25" y="1495921"/>
              <a:ext cx="490455" cy="4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9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7620" y="242012"/>
            <a:ext cx="2974502" cy="105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tx1"/>
                </a:solidFill>
              </a:rPr>
              <a:t>포지셔닝 맵</a:t>
            </a:r>
            <a:endParaRPr lang="en-US" altLang="ko-KR" sz="3200" dirty="0"/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/>
              <a:t>정관장 </a:t>
            </a:r>
            <a:r>
              <a:rPr lang="ko-KR" altLang="en-US" sz="2000" dirty="0" err="1"/>
              <a:t>레드스파크스</a:t>
            </a:r>
            <a:endParaRPr lang="en-US" altLang="ko-KR" sz="2000" dirty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/>
              <a:t>네이버 스포츠</a:t>
            </a:r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4272" y="0"/>
            <a:ext cx="3627645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>
                <a:solidFill>
                  <a:schemeClr val="tx1"/>
                </a:solidFill>
              </a:rPr>
              <a:t>TONE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90" y="1626897"/>
            <a:ext cx="2999795" cy="25801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86222" y="2512417"/>
            <a:ext cx="1464751" cy="1098998"/>
            <a:chOff x="7195187" y="2868825"/>
            <a:chExt cx="1464751" cy="1098998"/>
          </a:xfrm>
        </p:grpSpPr>
        <p:grpSp>
          <p:nvGrpSpPr>
            <p:cNvPr id="3" name="그룹 2"/>
            <p:cNvGrpSpPr/>
            <p:nvPr/>
          </p:nvGrpSpPr>
          <p:grpSpPr>
            <a:xfrm>
              <a:off x="7195187" y="2868825"/>
              <a:ext cx="1464751" cy="906681"/>
              <a:chOff x="7195187" y="2868825"/>
              <a:chExt cx="1464751" cy="906681"/>
            </a:xfrm>
          </p:grpSpPr>
          <p:sp>
            <p:nvSpPr>
              <p:cNvPr id="33" name="TextBox 32"/>
              <p:cNvSpPr txBox="1"/>
              <p:nvPr/>
            </p:nvSpPr>
            <p:spPr>
              <a:xfrm rot="1636189">
                <a:off x="7195187" y="3313841"/>
                <a:ext cx="1464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450546">
                <a:off x="7246555" y="2868825"/>
                <a:ext cx="130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……........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순서도: 연결자 31"/>
              <p:cNvSpPr/>
              <p:nvPr/>
            </p:nvSpPr>
            <p:spPr>
              <a:xfrm rot="20450546">
                <a:off x="8378404" y="2924693"/>
                <a:ext cx="176464" cy="163901"/>
              </a:xfrm>
              <a:prstGeom prst="flowChartConnecto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순서도: 연결자 33"/>
            <p:cNvSpPr/>
            <p:nvPr/>
          </p:nvSpPr>
          <p:spPr>
            <a:xfrm rot="20450546">
              <a:off x="8343235" y="3803922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연결자 30"/>
            <p:cNvSpPr/>
            <p:nvPr/>
          </p:nvSpPr>
          <p:spPr>
            <a:xfrm rot="20450546">
              <a:off x="7294876" y="3301118"/>
              <a:ext cx="176464" cy="163901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4445" y="2686154"/>
            <a:ext cx="1307472" cy="461665"/>
            <a:chOff x="3691260" y="3126729"/>
            <a:chExt cx="130747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3691260" y="3126729"/>
              <a:ext cx="1307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CF1F25"/>
                  </a:solidFill>
                </a:rPr>
                <a:t>……........</a:t>
              </a:r>
              <a:endParaRPr lang="ko-KR" altLang="en-US" sz="2400" dirty="0">
                <a:solidFill>
                  <a:srgbClr val="CF1F25"/>
                </a:solidFill>
              </a:endParaRPr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4851918" y="3373605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3723958" y="3374758"/>
              <a:ext cx="146814" cy="163900"/>
            </a:xfrm>
            <a:prstGeom prst="flowChartConnector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0560" y="2119400"/>
            <a:ext cx="10433921" cy="4097526"/>
            <a:chOff x="770560" y="2119400"/>
            <a:chExt cx="10433921" cy="4097526"/>
          </a:xfrm>
        </p:grpSpPr>
        <p:sp>
          <p:nvSpPr>
            <p:cNvPr id="26" name="직사각형 25"/>
            <p:cNvSpPr/>
            <p:nvPr/>
          </p:nvSpPr>
          <p:spPr>
            <a:xfrm>
              <a:off x="770560" y="2512417"/>
              <a:ext cx="2246879" cy="866024"/>
            </a:xfrm>
            <a:prstGeom prst="rect">
              <a:avLst/>
            </a:prstGeom>
            <a:solidFill>
              <a:srgbClr val="CF1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주조색</a:t>
              </a:r>
              <a:r>
                <a:rPr lang="ko-KR" altLang="en-US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#D91833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12145" y="2119400"/>
              <a:ext cx="2192336" cy="593257"/>
            </a:xfrm>
            <a:prstGeom prst="rect">
              <a:avLst/>
            </a:prstGeom>
            <a:solidFill>
              <a:srgbClr val="F28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보조색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#F28695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12145" y="3332383"/>
              <a:ext cx="2192336" cy="593257"/>
            </a:xfrm>
            <a:prstGeom prst="rect">
              <a:avLst/>
            </a:prstGeom>
            <a:solidFill>
              <a:srgbClr val="60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강조색</a:t>
              </a:r>
              <a:r>
                <a:rPr lang="ko-KR" altLang="en-US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#601b1b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58" y="5439129"/>
              <a:ext cx="9002683" cy="77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0113" y="480356"/>
            <a:ext cx="2033538" cy="62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>
                <a:solidFill>
                  <a:schemeClr val="tx1"/>
                </a:solidFill>
              </a:rPr>
              <a:t>MANNER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53" y="1627524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52" y="1627524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57241" y="4827793"/>
            <a:ext cx="3008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4625" y="4827793"/>
            <a:ext cx="2699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</a:p>
          <a:p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통합 사이트에 맞는 컨셉과 분위기를 따라 같은 폰트를 사용</a:t>
            </a:r>
            <a:endParaRPr lang="en-US" altLang="ko-KR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33319" y="2454729"/>
              <a:ext cx="2272046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chemeClr val="bg1"/>
                  </a:solidFill>
                </a:rPr>
                <a:t>레이아웃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2988" y="2455529"/>
              <a:ext cx="116909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chemeClr val="bg1"/>
                  </a:solidFill>
                </a:rPr>
                <a:t>변경 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MAIN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(1125px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TABLET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MAIN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4790831" y="1801906"/>
            <a:ext cx="1229640" cy="4670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8399077" y="116541"/>
            <a:ext cx="1138683" cy="6741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6585088" y="550115"/>
            <a:ext cx="1249371" cy="5874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54933" y="1346845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58" y="1289826"/>
            <a:ext cx="19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(1125px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TABLET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1124px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SUB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2800" y="1567839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5122709" y="60960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3234386" y="1332875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348" y="444455"/>
            <a:ext cx="2944169" cy="6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사이즈별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SUB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31" y="1332875"/>
            <a:ext cx="2270555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59488" y="2052736"/>
            <a:ext cx="6132512" cy="2483406"/>
            <a:chOff x="6059488" y="2052736"/>
            <a:chExt cx="6132512" cy="2483406"/>
          </a:xfrm>
        </p:grpSpPr>
        <p:sp>
          <p:nvSpPr>
            <p:cNvPr id="5" name="직사각형 4"/>
            <p:cNvSpPr/>
            <p:nvPr/>
          </p:nvSpPr>
          <p:spPr>
            <a:xfrm>
              <a:off x="6059488" y="2052736"/>
              <a:ext cx="6132512" cy="24834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5037" y="2454729"/>
              <a:ext cx="1887137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chemeClr val="bg1"/>
                  </a:solidFill>
                </a:rPr>
                <a:t>AFTER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2052736"/>
            <a:ext cx="6059488" cy="2483406"/>
            <a:chOff x="0" y="2052736"/>
            <a:chExt cx="6059488" cy="2483406"/>
          </a:xfrm>
        </p:grpSpPr>
        <p:sp>
          <p:nvSpPr>
            <p:cNvPr id="2" name="직사각형 1"/>
            <p:cNvSpPr/>
            <p:nvPr/>
          </p:nvSpPr>
          <p:spPr>
            <a:xfrm>
              <a:off x="0" y="2052736"/>
              <a:ext cx="6059488" cy="2483406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84092" y="2455529"/>
              <a:ext cx="2193165" cy="15881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chemeClr val="bg1"/>
                  </a:solidFill>
                </a:rPr>
                <a:t>BEFORE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2392774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rgbClr val="D91833"/>
                  </a:solidFill>
                </a:rPr>
                <a:t>1</a:t>
              </a:r>
              <a:r>
                <a:rPr lang="ko-KR" altLang="en-US" dirty="0">
                  <a:solidFill>
                    <a:srgbClr val="D91833"/>
                  </a:solidFill>
                </a:rPr>
                <a:t>조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2930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기간</a:t>
            </a: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23" y="2590443"/>
            <a:ext cx="1467861" cy="1467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9296" y="2551837"/>
            <a:ext cx="1690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사이트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STATS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TICKET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회원가입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sz="1600" dirty="0">
                <a:solidFill>
                  <a:schemeClr val="bg1"/>
                </a:solidFill>
              </a:rPr>
              <a:t>PPT </a:t>
            </a:r>
            <a:r>
              <a:rPr lang="ko-KR" altLang="en-US" sz="1600" dirty="0">
                <a:solidFill>
                  <a:schemeClr val="bg1"/>
                </a:solidFill>
              </a:rPr>
              <a:t>구성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12" y="2434699"/>
            <a:ext cx="5465049" cy="29698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3604" y="322859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5095" y="288682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가시성 </a:t>
            </a:r>
            <a:r>
              <a:rPr lang="en-US" altLang="ko-KR" sz="2400" dirty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341" y="5938340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386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386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1332" y="2258427"/>
            <a:ext cx="4869184" cy="3316337"/>
            <a:chOff x="966351" y="2521602"/>
            <a:chExt cx="4869184" cy="3316337"/>
          </a:xfrm>
        </p:grpSpPr>
        <p:pic>
          <p:nvPicPr>
            <p:cNvPr id="13" name="Picture 2" descr="https://lh7-us.googleusercontent.com/4fulTjbIRSEiWsYUrdhbFBfg2BGHOIpf38aLi1hfITSkoSoUSbodqXcbfzrloquoLZ0ksr_s4Zb8LtWP2OI1317O1HCsvjgPs2CAwg3dQAYtRCAo8YqVaNSAWsOASacD2_YHQ05TywVUQqaAFFA=s204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60" y="2521602"/>
              <a:ext cx="4493756" cy="322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937760" y="3532909"/>
              <a:ext cx="897775" cy="2269375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66351" y="3177817"/>
              <a:ext cx="1351995" cy="2660122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0888144" y="3672808"/>
            <a:ext cx="772424" cy="195154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56493" y="3629577"/>
            <a:ext cx="1494665" cy="2038010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5400000">
            <a:off x="8871119" y="3112593"/>
            <a:ext cx="496759" cy="1310121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628240" y="862914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TICKET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단일권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구매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2" name="갈매기형 수장 1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2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28734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847" y="2860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가독성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모바일 뷰 </a:t>
            </a:r>
            <a:r>
              <a:rPr lang="en-US" altLang="ko-KR" sz="2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9438" y="5869878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작성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438" y="2108501"/>
            <a:ext cx="3828713" cy="3341284"/>
            <a:chOff x="1558361" y="2496654"/>
            <a:chExt cx="3828713" cy="3341284"/>
          </a:xfrm>
        </p:grpSpPr>
        <p:pic>
          <p:nvPicPr>
            <p:cNvPr id="24" name="Picture 2" descr="https://lh7-us.googleusercontent.com/9hdppJqB8jrJUJ0__gDHIVCMHxnMt3MTGY14BIkxM5B5pJVk48Vz9tIdZLAJMkZs04HRDOUA917by_pXjbX9EONejrC8i2B3uo5ljbp-CHqgFCk961qcFqqD8GOrFZvdlrOdLP5-h6dz8O6IAK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43" y="2496654"/>
              <a:ext cx="1781746" cy="322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lh7-us.googleusercontent.com/dXAiHHlviXWgRCXUCnPwIDpWmt3tAnzRUa6YnCsj8F-Q71ur0G_tlrCzADxj6-Skx2wYXni6SkQbqmJ-MfAU6Xdt7LQJiyRLwTJ4Pdb-dkBff5e61lW36gfDaElPxFqjjshcYUKGs7DMIM6pjhI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77" y="2527328"/>
              <a:ext cx="1903397" cy="33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 rot="5400000">
              <a:off x="1793947" y="2345056"/>
              <a:ext cx="507498" cy="810694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5400000">
              <a:off x="2336252" y="3533094"/>
              <a:ext cx="516526" cy="2072307"/>
            </a:xfrm>
            <a:prstGeom prst="roundRect">
              <a:avLst/>
            </a:prstGeom>
            <a:noFill/>
            <a:ln w="63500">
              <a:solidFill>
                <a:srgbClr val="D829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8" y="286046"/>
            <a:ext cx="993257" cy="993257"/>
          </a:xfrm>
          <a:prstGeom prst="rect">
            <a:avLst/>
          </a:prstGeom>
        </p:spPr>
      </p:pic>
      <p:sp>
        <p:nvSpPr>
          <p:cNvPr id="19" name="갈매기형 수장 18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2818015" y="2195445"/>
            <a:ext cx="3419771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8" descr="https://lh7-us.googleusercontent.com/t8cKhGX-TXxvH1B2e64dTsU8HyGDKqZWrRgetDgrkqOeU1USeiuPvRn6CS604Bj_3VHzdLbvqnesty8CRZLP33Ic1vTjng3LYXLUjQcZFhpBtgaL-R7lpdglUPLqQgGR619d2CZi5eruKJFxuno=s20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744" y="2160846"/>
            <a:ext cx="2034064" cy="33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갈매기형 수장 19">
            <a:hlinkClick r:id="rId8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28240" y="862914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STATS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선수 기록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43" y="1959902"/>
            <a:ext cx="2600776" cy="3790604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 rot="5400000">
            <a:off x="7470439" y="1008650"/>
            <a:ext cx="853649" cy="2653510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 rot="5400000">
            <a:off x="6731696" y="3029678"/>
            <a:ext cx="2383869" cy="3130896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3893205" y="4022520"/>
            <a:ext cx="228603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41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39" y="2637759"/>
            <a:ext cx="1373230" cy="1373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33311" y="2459504"/>
            <a:ext cx="17677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사이트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CLUB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GAME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최종 </a:t>
            </a:r>
            <a:r>
              <a:rPr lang="ko-KR" altLang="en-US" sz="1600" dirty="0" smtClean="0">
                <a:solidFill>
                  <a:schemeClr val="bg1"/>
                </a:solidFill>
              </a:rPr>
              <a:t>취합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유효성 검사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PPT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sz="1600" dirty="0">
                <a:solidFill>
                  <a:schemeClr val="bg1"/>
                </a:solidFill>
              </a:rPr>
              <a:t>SWOT </a:t>
            </a:r>
            <a:r>
              <a:rPr lang="ko-KR" altLang="en-US" sz="1600" dirty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50846" y="4756424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206995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30821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67" y="1457295"/>
            <a:ext cx="6280469" cy="131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28" y="4493011"/>
            <a:ext cx="4537604" cy="1000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25160" y="5620982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5906" y="2744031"/>
            <a:ext cx="71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7671200" y="3646699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80932" y="363968"/>
            <a:ext cx="2463747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디자인 변경 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40851" y="960117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682779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13980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8243" y="309197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2645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2645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" y="2422817"/>
            <a:ext cx="5246334" cy="148664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49550" y="4708523"/>
            <a:ext cx="3870698" cy="1259986"/>
            <a:chOff x="1335949" y="4726194"/>
            <a:chExt cx="3870698" cy="1259986"/>
          </a:xfrm>
        </p:grpSpPr>
        <p:sp>
          <p:nvSpPr>
            <p:cNvPr id="24" name="직사각형 23"/>
            <p:cNvSpPr/>
            <p:nvPr/>
          </p:nvSpPr>
          <p:spPr>
            <a:xfrm>
              <a:off x="1543887" y="5616848"/>
              <a:ext cx="331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변경 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이미지 클릭하면 확대 기능 추가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35949" y="4726194"/>
              <a:ext cx="3870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기존 사이트 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: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하나의 이미지 파일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클릭 안됨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3092335" y="5181620"/>
              <a:ext cx="182880" cy="349134"/>
            </a:xfrm>
            <a:prstGeom prst="downArrow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134287" y="812110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</a:p>
        </p:txBody>
      </p:sp>
      <p:pic>
        <p:nvPicPr>
          <p:cNvPr id="5" name="CLUB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7211" y="2435197"/>
            <a:ext cx="5241840" cy="29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33173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223007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58801" y="5602711"/>
            <a:ext cx="558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사이트는 지도만 보이기 때문에 사용자가 이용하기 어려워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지도를 클릭하면 링크를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09043" y="3215442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70" y="152181"/>
            <a:ext cx="914837" cy="9148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5158" y="267035"/>
            <a:ext cx="4265652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디자인 변경 및 기능 추가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22" name="갈매기형 수장 21">
            <a:hlinkClick r:id="rId8"/>
          </p:cNvPr>
          <p:cNvSpPr/>
          <p:nvPr/>
        </p:nvSpPr>
        <p:spPr>
          <a:xfrm>
            <a:off x="11682495" y="6124309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9"/>
          </p:cNvPr>
          <p:cNvSpPr/>
          <p:nvPr/>
        </p:nvSpPr>
        <p:spPr>
          <a:xfrm>
            <a:off x="11200357" y="6124309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40851" y="774720"/>
            <a:ext cx="2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CLUB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홈경기장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</a:p>
        </p:txBody>
      </p:sp>
      <p:pic>
        <p:nvPicPr>
          <p:cNvPr id="7" name="정관장 레드스파크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801" y="2122639"/>
            <a:ext cx="4782770" cy="2690308"/>
          </a:xfrm>
          <a:prstGeom prst="rect">
            <a:avLst/>
          </a:prstGeom>
        </p:spPr>
      </p:pic>
      <p:pic>
        <p:nvPicPr>
          <p:cNvPr id="8" name="CLU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78043" y="2102143"/>
            <a:ext cx="4953662" cy="278643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 rot="5400000">
            <a:off x="2557929" y="3143261"/>
            <a:ext cx="1092574" cy="123693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 rot="5400000">
            <a:off x="8298907" y="3177432"/>
            <a:ext cx="1092574" cy="123693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143676" y="2427904"/>
              <a:ext cx="1782956" cy="1792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6" y="2658066"/>
            <a:ext cx="1332616" cy="13326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2635" y="2321004"/>
            <a:ext cx="180048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사이트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MAIN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TEAM (sub)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MEDIA (sub)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로그인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PPT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PPT </a:t>
            </a:r>
            <a:r>
              <a:rPr lang="ko-KR" altLang="en-US" sz="1600" dirty="0">
                <a:solidFill>
                  <a:schemeClr val="bg1"/>
                </a:solidFill>
              </a:rPr>
              <a:t>디자인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SWOT </a:t>
            </a:r>
            <a:r>
              <a:rPr lang="ko-KR" altLang="en-US" sz="1600" dirty="0">
                <a:solidFill>
                  <a:schemeClr val="bg1"/>
                </a:solidFill>
              </a:rPr>
              <a:t>자료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4479" y="5904299"/>
            <a:ext cx="766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8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내릴 때 컨텐츠 내용을 가려 방해가 되어 스크롤 탑일 때만 생기고 스크롤 내리면 없어지는 기능을 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104027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97946"/>
            <a:ext cx="882276" cy="882276"/>
          </a:xfrm>
          <a:prstGeom prst="rect">
            <a:avLst/>
          </a:prstGeom>
        </p:spPr>
      </p:pic>
      <p:sp>
        <p:nvSpPr>
          <p:cNvPr id="20" name="갈매기형 수장 19">
            <a:hlinkClick r:id="rId10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0">
            <a:hlinkClick r:id="rId11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6562" y="424934"/>
            <a:ext cx="184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HEADER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28734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93937" y="5465693"/>
            <a:ext cx="76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로그인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테마를 코보통합페이지가 아닌 정관장만의 테마로 변경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34006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34006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9" name="갈매기형 수장 18">
            <a:hlinkClick r:id="rId3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691973" y="3371837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갈매기형 수장 19">
            <a:hlinkClick r:id="rId4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190653" y="495738"/>
            <a:ext cx="15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LOGIN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E4F77F-6D81-6912-BD33-639BAF49C0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53932"/>
            <a:ext cx="882276" cy="882276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933C7E-3320-F1D2-0755-B2FF7DB7D5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49" y="2427364"/>
            <a:ext cx="5044808" cy="2574782"/>
          </a:xfrm>
          <a:prstGeom prst="rect">
            <a:avLst/>
          </a:prstGeom>
        </p:spPr>
      </p:pic>
      <p:pic>
        <p:nvPicPr>
          <p:cNvPr id="12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58D54C38-42CE-5102-CD0F-D73CFD3F18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83" y="2427364"/>
            <a:ext cx="4781545" cy="23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78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업무 분담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/>
                <a:t>비실이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469624"/>
            <a:ext cx="8023312" cy="2400657"/>
            <a:chOff x="2222394" y="3559274"/>
            <a:chExt cx="8023312" cy="2400657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599361"/>
              <a:ext cx="1767742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사이트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/>
                <a:t>최종 </a:t>
              </a:r>
              <a:r>
                <a:rPr lang="ko-KR" altLang="en-US" sz="1600" dirty="0" smtClean="0"/>
                <a:t>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유효성 검사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/>
                <a:t>PPT</a:t>
              </a:r>
            </a:p>
            <a:p>
              <a:r>
                <a:rPr lang="en-US" altLang="ko-KR" dirty="0"/>
                <a:t>- </a:t>
              </a:r>
              <a:r>
                <a:rPr lang="en-US" altLang="ko-KR" sz="1600" dirty="0"/>
                <a:t>SWOT </a:t>
              </a:r>
              <a:r>
                <a:rPr lang="ko-KR" altLang="en-US" sz="1600" dirty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17534"/>
              <a:ext cx="16900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사이트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TICKET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/>
                <a:t>회원가입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/>
                <a:t>PPT</a:t>
              </a:r>
            </a:p>
            <a:p>
              <a:r>
                <a:rPr lang="en-US" altLang="ko-KR" dirty="0"/>
                <a:t>- </a:t>
              </a:r>
              <a:r>
                <a:rPr lang="en-US" altLang="ko-KR" sz="1600" dirty="0"/>
                <a:t>PPT </a:t>
              </a:r>
              <a:r>
                <a:rPr lang="ko-KR" altLang="en-US" sz="1600" dirty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559274"/>
              <a:ext cx="180048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/>
                <a:t>사이트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MEDIA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/>
                <a:t>로그인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PPT </a:t>
              </a:r>
              <a:r>
                <a:rPr lang="ko-KR" altLang="en-US" sz="1600" dirty="0"/>
                <a:t>디자인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r>
                <a:rPr lang="en-US" altLang="ko-KR" sz="1600" dirty="0"/>
                <a:t>SWOT </a:t>
              </a:r>
              <a:r>
                <a:rPr lang="ko-KR" altLang="en-US" sz="1600" dirty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3017" y="397495"/>
            <a:ext cx="3719939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가독성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설명 추가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2614" y="5998247"/>
            <a:ext cx="53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잘 모르는 사람도 알 수 있게 로고 옆에 팀 이름 추가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47069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47069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8" y="2093343"/>
            <a:ext cx="3930034" cy="37563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7" y="2072698"/>
            <a:ext cx="3898028" cy="3777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70175" y="916999"/>
            <a:ext cx="218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최근 경기 결과</a:t>
            </a:r>
          </a:p>
        </p:txBody>
      </p:sp>
      <p:sp>
        <p:nvSpPr>
          <p:cNvPr id="2" name="갈매기형 수장 20">
            <a:hlinkClick r:id="rId6"/>
            <a:extLst>
              <a:ext uri="{FF2B5EF4-FFF2-40B4-BE49-F238E27FC236}">
                <a16:creationId xmlns:a16="http://schemas.microsoft.com/office/drawing/2014/main" id="{2E261AAB-C929-453B-60FA-6D500FE3AB3C}"/>
              </a:ext>
            </a:extLst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갈매기형 수장 19">
            <a:hlinkClick r:id="rId7"/>
            <a:extLst>
              <a:ext uri="{FF2B5EF4-FFF2-40B4-BE49-F238E27FC236}">
                <a16:creationId xmlns:a16="http://schemas.microsoft.com/office/drawing/2014/main" id="{3A7C17B8-E71A-60BC-085E-355E0BEEA527}"/>
              </a:ext>
            </a:extLst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81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6557" y="417162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디자인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1457" y="5761388"/>
            <a:ext cx="379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554669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554669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2" y="2666259"/>
            <a:ext cx="2487659" cy="2361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0" y="2283703"/>
            <a:ext cx="2191109" cy="33045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77659" y="2283703"/>
            <a:ext cx="4905828" cy="3304564"/>
            <a:chOff x="6577659" y="2283703"/>
            <a:chExt cx="4905828" cy="33045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59" y="2599679"/>
              <a:ext cx="2430472" cy="249582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041" y="2283703"/>
              <a:ext cx="2209446" cy="330456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975273" y="916999"/>
            <a:ext cx="87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8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4277" y="434919"/>
            <a:ext cx="246039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디자인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827191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빈 공간 없애고 테이블 크기를 늘려 디자인 변경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62931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62931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32" y="2313913"/>
            <a:ext cx="4852307" cy="32123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2" y="2277468"/>
            <a:ext cx="4893958" cy="32851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3" name="갈매기형 수장 12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86305" y="966877"/>
            <a:ext cx="196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순위</a:t>
            </a:r>
          </a:p>
        </p:txBody>
      </p:sp>
    </p:spTree>
    <p:extLst>
      <p:ext uri="{BB962C8B-B14F-4D97-AF65-F5344CB8AC3E}">
        <p14:creationId xmlns:p14="http://schemas.microsoft.com/office/powerpoint/2010/main" val="1106350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604" y="411636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7867" y="417161"/>
            <a:ext cx="34285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폰트 사이즈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7485" y="5780537"/>
            <a:ext cx="61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페이지와 같은 폰트 사이즈로 변경해 통일성과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높임 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769271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769271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7" y="2674062"/>
            <a:ext cx="4850735" cy="26412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5" y="2899196"/>
            <a:ext cx="5588330" cy="24079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15" name="갈매기형 수장 14">
            <a:hlinkClick r:id="rId6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>
            <a:hlinkClick r:id="rId7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179724" y="945162"/>
            <a:ext cx="272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TEAM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지원 스태프</a:t>
            </a:r>
          </a:p>
        </p:txBody>
      </p:sp>
    </p:spTree>
    <p:extLst>
      <p:ext uri="{BB962C8B-B14F-4D97-AF65-F5344CB8AC3E}">
        <p14:creationId xmlns:p14="http://schemas.microsoft.com/office/powerpoint/2010/main" val="4083488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" b="16134"/>
          <a:stretch/>
        </p:blipFill>
        <p:spPr>
          <a:xfrm>
            <a:off x="8749969" y="2461394"/>
            <a:ext cx="3155977" cy="20255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3604" y="376124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7987" y="181651"/>
            <a:ext cx="2971381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톤앤매너</a:t>
            </a:r>
            <a:r>
              <a:rPr lang="ko-KR" altLang="en-US" sz="2400" dirty="0">
                <a:solidFill>
                  <a:schemeClr val="tx1"/>
                </a:solidFill>
              </a:rPr>
              <a:t> 맞춤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6926" y="5875526"/>
            <a:ext cx="61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맞춤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추가하여  팀만의 컨텐츠를 추가하였다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8243" y="1181442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73907" y="1181442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944158"/>
            <a:ext cx="2324237" cy="3704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5048705"/>
            <a:ext cx="3142278" cy="7270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431605"/>
            <a:ext cx="3003258" cy="19130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8" y="4954639"/>
            <a:ext cx="3157532" cy="9152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갈매기형 수장 20">
            <a:hlinkClick r:id="rId9"/>
          </p:cNvPr>
          <p:cNvSpPr/>
          <p:nvPr/>
        </p:nvSpPr>
        <p:spPr>
          <a:xfrm>
            <a:off x="11158460" y="6024557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>
            <a:hlinkClick r:id="rId10"/>
          </p:cNvPr>
          <p:cNvSpPr/>
          <p:nvPr/>
        </p:nvSpPr>
        <p:spPr>
          <a:xfrm>
            <a:off x="10676322" y="6024557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15" y="2121624"/>
            <a:ext cx="2290743" cy="329062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810800" y="703451"/>
            <a:ext cx="206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TEAM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선수</a:t>
            </a:r>
          </a:p>
        </p:txBody>
      </p:sp>
    </p:spTree>
    <p:extLst>
      <p:ext uri="{BB962C8B-B14F-4D97-AF65-F5344CB8AC3E}">
        <p14:creationId xmlns:p14="http://schemas.microsoft.com/office/powerpoint/2010/main" val="18293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2082" y="5716905"/>
            <a:ext cx="5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함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943" y="370358"/>
            <a:ext cx="4086644" cy="742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D91833"/>
                </a:solidFill>
              </a:rPr>
              <a:t>BEFORE &amp; AFTER</a:t>
            </a:r>
            <a:r>
              <a:rPr lang="ko-KR" altLang="en-US" sz="3200" dirty="0">
                <a:solidFill>
                  <a:srgbClr val="D91833"/>
                </a:solidFill>
              </a:rPr>
              <a:t> </a:t>
            </a:r>
            <a:endParaRPr lang="en-US" altLang="ko-KR" sz="3200" dirty="0">
              <a:solidFill>
                <a:srgbClr val="D91833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51" y="168462"/>
            <a:ext cx="882276" cy="882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4133" y="363964"/>
            <a:ext cx="3954168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기능 추가 및 디자인 변경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2" name="갈매기형 수장 11">
            <a:hlinkClick r:id="rId4"/>
          </p:cNvPr>
          <p:cNvSpPr/>
          <p:nvPr/>
        </p:nvSpPr>
        <p:spPr>
          <a:xfrm>
            <a:off x="11158460" y="5829248"/>
            <a:ext cx="331348" cy="560114"/>
          </a:xfrm>
          <a:prstGeom prst="chevron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>
            <a:hlinkClick r:id="rId5"/>
          </p:cNvPr>
          <p:cNvSpPr/>
          <p:nvPr/>
        </p:nvSpPr>
        <p:spPr>
          <a:xfrm>
            <a:off x="10676322" y="5829248"/>
            <a:ext cx="331348" cy="56011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67402" y="927770"/>
            <a:ext cx="130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→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94" y="2283742"/>
            <a:ext cx="4467225" cy="2486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04" y="2283742"/>
            <a:ext cx="4019550" cy="2333625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7138243" y="158876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73907" y="1588765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3795" y="3383280"/>
            <a:ext cx="63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D82944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</a:t>
            </a:r>
            <a:endParaRPr lang="ko-KR" altLang="en-US" sz="4800" dirty="0">
              <a:solidFill>
                <a:srgbClr val="D82944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5400000">
            <a:off x="1850018" y="2974913"/>
            <a:ext cx="718084" cy="1647731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rot="5400000">
            <a:off x="4753573" y="2974913"/>
            <a:ext cx="718084" cy="1647731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6247350" y="3658818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7611717" y="2949283"/>
            <a:ext cx="959056" cy="1906004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3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439433" y="2455529"/>
            <a:ext cx="1140294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D91833"/>
                </a:solidFill>
              </a:rPr>
              <a:t>http://sooparkle.dothome.co.kr/index.html</a:t>
            </a: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D91833"/>
                </a:solidFill>
              </a:rPr>
              <a:t>마무리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173" y="4935405"/>
            <a:ext cx="1817442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4" y="995149"/>
            <a:ext cx="1981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C00000"/>
                </a:solidFill>
              </a:rPr>
              <a:t>?</a:t>
            </a:r>
            <a:endParaRPr lang="ko-KR" altLang="en-US" sz="28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50"/>
                            </p:stCondLst>
                            <p:childTnLst>
                              <p:par>
                                <p:cTn id="27" presetID="34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40201" y="-23536"/>
            <a:ext cx="399274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프로젝트 기간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093691" y="1071395"/>
            <a:ext cx="10461812" cy="5786605"/>
            <a:chOff x="466163" y="1071395"/>
            <a:chExt cx="10461812" cy="5786605"/>
          </a:xfrm>
        </p:grpSpPr>
        <p:grpSp>
          <p:nvGrpSpPr>
            <p:cNvPr id="19" name="그룹 18"/>
            <p:cNvGrpSpPr/>
            <p:nvPr/>
          </p:nvGrpSpPr>
          <p:grpSpPr>
            <a:xfrm>
              <a:off x="466163" y="1071395"/>
              <a:ext cx="8185247" cy="5786605"/>
              <a:chOff x="2043952" y="1071395"/>
              <a:chExt cx="8185247" cy="578660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52" y="1071395"/>
                <a:ext cx="8185247" cy="578660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732495" y="2814916"/>
                <a:ext cx="2976282" cy="197225"/>
              </a:xfrm>
              <a:prstGeom prst="rect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06471" y="3711387"/>
                <a:ext cx="5002305" cy="197225"/>
              </a:xfrm>
              <a:prstGeom prst="rect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각형 6"/>
              <p:cNvSpPr/>
              <p:nvPr/>
            </p:nvSpPr>
            <p:spPr>
              <a:xfrm>
                <a:off x="2653553" y="3711387"/>
                <a:ext cx="1864659" cy="197225"/>
              </a:xfrm>
              <a:prstGeom prst="homePlate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각형 8"/>
              <p:cNvSpPr/>
              <p:nvPr/>
            </p:nvSpPr>
            <p:spPr>
              <a:xfrm>
                <a:off x="2653553" y="4567403"/>
                <a:ext cx="6024282" cy="197225"/>
              </a:xfrm>
              <a:prstGeom prst="homePlate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41058" y="4567403"/>
                <a:ext cx="967718" cy="188259"/>
              </a:xfrm>
              <a:prstGeom prst="rect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3"/>
              <p:cNvSpPr/>
              <p:nvPr/>
            </p:nvSpPr>
            <p:spPr>
              <a:xfrm>
                <a:off x="2653553" y="5423419"/>
                <a:ext cx="5002306" cy="205097"/>
              </a:xfrm>
              <a:prstGeom prst="homePlate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각형 14"/>
              <p:cNvSpPr/>
              <p:nvPr/>
            </p:nvSpPr>
            <p:spPr>
              <a:xfrm flipV="1">
                <a:off x="2653553" y="5987239"/>
                <a:ext cx="2913530" cy="194651"/>
              </a:xfrm>
              <a:prstGeom prst="homePlate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781601" y="5431837"/>
                <a:ext cx="1927175" cy="188259"/>
              </a:xfrm>
              <a:prstGeom prst="rect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653553" y="6264009"/>
                <a:ext cx="5002306" cy="205097"/>
              </a:xfrm>
              <a:prstGeom prst="homePlate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243047" y="2725271"/>
              <a:ext cx="1058304" cy="369332"/>
              <a:chOff x="8243047" y="2725271"/>
              <a:chExt cx="1058304" cy="369332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82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63469" y="2725271"/>
                <a:ext cx="53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기획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243047" y="3625333"/>
              <a:ext cx="2684928" cy="369332"/>
              <a:chOff x="8243047" y="2725271"/>
              <a:chExt cx="2684928" cy="369332"/>
            </a:xfrm>
          </p:grpSpPr>
          <p:sp>
            <p:nvSpPr>
              <p:cNvPr id="24" name="오른쪽 화살표 23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D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HTML &amp; CSS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243047" y="4476866"/>
              <a:ext cx="2684928" cy="369332"/>
              <a:chOff x="8243047" y="2725271"/>
              <a:chExt cx="2684928" cy="36933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D47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JS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243047" y="5090790"/>
              <a:ext cx="2684928" cy="369332"/>
              <a:chOff x="8243047" y="2725271"/>
              <a:chExt cx="2684928" cy="369332"/>
            </a:xfrm>
          </p:grpSpPr>
          <p:sp>
            <p:nvSpPr>
              <p:cNvPr id="30" name="오른쪽 화살표 29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9A1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취합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243047" y="6181891"/>
              <a:ext cx="2684928" cy="369332"/>
              <a:chOff x="8243047" y="2725271"/>
              <a:chExt cx="2684928" cy="369332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8243047" y="2814916"/>
                <a:ext cx="296304" cy="197225"/>
              </a:xfrm>
              <a:prstGeom prst="rightArrow">
                <a:avLst/>
              </a:prstGeom>
              <a:solidFill>
                <a:srgbClr val="F9C7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763468" y="2725271"/>
                <a:ext cx="2164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PPT &amp; </a:t>
                </a:r>
                <a:r>
                  <a:rPr lang="ko-KR" altLang="en-US" dirty="0" err="1">
                    <a:latin typeface="강원교육모두 Bold" panose="02020603020101020101" pitchFamily="18" charset="-127"/>
                    <a:ea typeface="강원교육모두 Bold" panose="02020603020101020101" pitchFamily="18" charset="-127"/>
                  </a:rPr>
                  <a:t>발표준비</a:t>
                </a:r>
                <a:endPara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124317" y="5167921"/>
              <a:ext cx="5006670" cy="181797"/>
            </a:xfrm>
            <a:prstGeom prst="rect">
              <a:avLst/>
            </a:prstGeom>
            <a:solidFill>
              <a:srgbClr val="9A1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9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D91833"/>
                </a:solidFill>
              </a:rPr>
              <a:t>SWOT </a:t>
            </a:r>
            <a:r>
              <a:rPr lang="ko-KR" altLang="en-US" dirty="0">
                <a:solidFill>
                  <a:srgbClr val="D91833"/>
                </a:solidFill>
              </a:rPr>
              <a:t>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2205990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tx1"/>
                </a:solidFill>
              </a:rPr>
              <a:t>사이트 소개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- 1988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- 2005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52736"/>
            <a:ext cx="6059488" cy="2483406"/>
          </a:xfrm>
          <a:prstGeom prst="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16957" y="2518283"/>
            <a:ext cx="548363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네이버 스포츠</a:t>
            </a:r>
            <a:r>
              <a:rPr lang="en-US" altLang="ko-KR" sz="4000" dirty="0">
                <a:solidFill>
                  <a:schemeClr val="bg1"/>
                </a:solidFill>
              </a:rPr>
              <a:t> SWOT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9488" y="2052736"/>
            <a:ext cx="6132512" cy="2483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9813" y="2688610"/>
            <a:ext cx="2778824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S W O T</a:t>
            </a:r>
          </a:p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분석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7" y="1065995"/>
            <a:ext cx="1818340" cy="1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953" y="4224420"/>
            <a:ext cx="5449812" cy="2167466"/>
            <a:chOff x="1193035" y="4450827"/>
            <a:chExt cx="5449812" cy="2167466"/>
          </a:xfrm>
        </p:grpSpPr>
        <p:sp>
          <p:nvSpPr>
            <p:cNvPr id="11" name="TextBox 10"/>
            <p:cNvSpPr txBox="1"/>
            <p:nvPr/>
          </p:nvSpPr>
          <p:spPr>
            <a:xfrm>
              <a:off x="1287294" y="4872841"/>
              <a:ext cx="50034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배구에 대한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세세한 정보들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알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팀만의 정보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들을 볼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팀의 색깔이 강해 </a:t>
              </a:r>
              <a:r>
                <a:rPr lang="ko-KR" altLang="en-US" sz="1600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팀팬들에게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D82944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소속감</a:t>
              </a:r>
              <a:r>
                <a:rPr lang="ko-KR" altLang="en-US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을 부여 할 수 있다</a:t>
              </a:r>
              <a:r>
                <a:rPr lang="en-US" altLang="ko-KR" sz="1600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.</a:t>
              </a:r>
            </a:p>
            <a:p>
              <a:endPara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93035" y="4450827"/>
              <a:ext cx="5449812" cy="2167466"/>
            </a:xfrm>
            <a:custGeom>
              <a:avLst/>
              <a:gdLst>
                <a:gd name="connsiteX0" fmla="*/ 0 w 4015752"/>
                <a:gd name="connsiteY0" fmla="*/ 361252 h 2167466"/>
                <a:gd name="connsiteX1" fmla="*/ 361252 w 4015752"/>
                <a:gd name="connsiteY1" fmla="*/ 0 h 2167466"/>
                <a:gd name="connsiteX2" fmla="*/ 3654500 w 4015752"/>
                <a:gd name="connsiteY2" fmla="*/ 0 h 2167466"/>
                <a:gd name="connsiteX3" fmla="*/ 4015752 w 4015752"/>
                <a:gd name="connsiteY3" fmla="*/ 361252 h 2167466"/>
                <a:gd name="connsiteX4" fmla="*/ 4015752 w 4015752"/>
                <a:gd name="connsiteY4" fmla="*/ 1806214 h 2167466"/>
                <a:gd name="connsiteX5" fmla="*/ 3654500 w 4015752"/>
                <a:gd name="connsiteY5" fmla="*/ 2167466 h 2167466"/>
                <a:gd name="connsiteX6" fmla="*/ 361252 w 4015752"/>
                <a:gd name="connsiteY6" fmla="*/ 2167466 h 2167466"/>
                <a:gd name="connsiteX7" fmla="*/ 0 w 4015752"/>
                <a:gd name="connsiteY7" fmla="*/ 1806214 h 2167466"/>
                <a:gd name="connsiteX8" fmla="*/ 0 w 4015752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5752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3654500" y="0"/>
                  </a:lnTo>
                  <a:cubicBezTo>
                    <a:pt x="3854014" y="0"/>
                    <a:pt x="4015752" y="161738"/>
                    <a:pt x="4015752" y="361252"/>
                  </a:cubicBezTo>
                  <a:lnTo>
                    <a:pt x="4015752" y="1806214"/>
                  </a:lnTo>
                  <a:cubicBezTo>
                    <a:pt x="4015752" y="2005728"/>
                    <a:pt x="3854014" y="2167466"/>
                    <a:pt x="3654500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 w="38100">
              <a:solidFill>
                <a:srgbClr val="D9183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457" tIns="353457" rIns="353457" bIns="353457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5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87294" y="285227"/>
            <a:ext cx="1073350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D91833"/>
                </a:solidFill>
              </a:rPr>
              <a:t>강점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59953" y="585581"/>
            <a:ext cx="10523835" cy="5630513"/>
            <a:chOff x="959953" y="585581"/>
            <a:chExt cx="10523835" cy="5630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035" y="4005282"/>
              <a:ext cx="4634753" cy="22108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65" y="585581"/>
              <a:ext cx="4634753" cy="30807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53" y="1447946"/>
              <a:ext cx="4634753" cy="22184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080334" y="3813667"/>
            <a:ext cx="16295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solidFill>
                  <a:srgbClr val="D91833">
                    <a:alpha val="30000"/>
                  </a:srgbClr>
                </a:solidFill>
              </a:rPr>
              <a:t>S</a:t>
            </a:r>
            <a:endParaRPr lang="ko-KR" altLang="en-US" sz="19900" b="1" dirty="0">
              <a:solidFill>
                <a:srgbClr val="D91833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1065</Words>
  <Application>Microsoft Office PowerPoint</Application>
  <PresentationFormat>와이드스크린</PresentationFormat>
  <Paragraphs>351</Paragraphs>
  <Slides>49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강원교육모두 Light</vt:lpstr>
      <vt:lpstr>Arial</vt:lpstr>
      <vt:lpstr>강원교육모두 Bold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162</cp:revision>
  <dcterms:created xsi:type="dcterms:W3CDTF">2023-12-18T03:07:59Z</dcterms:created>
  <dcterms:modified xsi:type="dcterms:W3CDTF">2023-12-29T03:53:08Z</dcterms:modified>
</cp:coreProperties>
</file>